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2" r:id="rId2"/>
    <p:sldId id="278" r:id="rId3"/>
    <p:sldId id="281" r:id="rId4"/>
    <p:sldId id="279" r:id="rId5"/>
    <p:sldId id="280" r:id="rId6"/>
    <p:sldId id="273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>
      <p:cViewPr varScale="1">
        <p:scale>
          <a:sx n="70" d="100"/>
          <a:sy n="70" d="100"/>
        </p:scale>
        <p:origin x="708" y="60"/>
      </p:cViewPr>
      <p:guideLst>
        <p:guide orient="horz" pos="220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24.jpe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0425" y="2286000"/>
            <a:ext cx="10058400" cy="80010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 smtClean="0"/>
              <a:t>Proposta Inovadora </a:t>
            </a:r>
            <a:br>
              <a:rPr lang="pt-BR" dirty="0" smtClean="0"/>
            </a:br>
            <a:r>
              <a:rPr lang="pt-BR" dirty="0" smtClean="0"/>
              <a:t>Saúde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0" y="3238500"/>
            <a:ext cx="12188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VACINIT</a:t>
            </a:r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130425" y="3771900"/>
            <a:ext cx="10058400" cy="228600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600" dirty="0" smtClean="0"/>
              <a:t>Equipe:</a:t>
            </a:r>
          </a:p>
          <a:p>
            <a:pPr algn="r"/>
            <a:endParaRPr lang="pt-BR" sz="1600" dirty="0"/>
          </a:p>
          <a:p>
            <a:pPr algn="r"/>
            <a:r>
              <a:rPr lang="pt-BR" sz="1600" dirty="0" smtClean="0"/>
              <a:t>Adauto</a:t>
            </a:r>
          </a:p>
          <a:p>
            <a:pPr algn="r"/>
            <a:r>
              <a:rPr lang="pt-BR" sz="1600" dirty="0" smtClean="0"/>
              <a:t>Fernanda</a:t>
            </a:r>
          </a:p>
          <a:p>
            <a:pPr algn="r"/>
            <a:r>
              <a:rPr lang="pt-BR" sz="1600" dirty="0" smtClean="0"/>
              <a:t>Fernando</a:t>
            </a:r>
          </a:p>
          <a:p>
            <a:pPr algn="r"/>
            <a:r>
              <a:rPr lang="pt-BR" sz="1600" dirty="0" smtClean="0"/>
              <a:t>Mai</a:t>
            </a:r>
          </a:p>
          <a:p>
            <a:pPr algn="r"/>
            <a:r>
              <a:rPr lang="pt-BR" sz="1600" dirty="0" smtClean="0"/>
              <a:t>Tiago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890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e 6"/>
          <p:cNvSpPr/>
          <p:nvPr/>
        </p:nvSpPr>
        <p:spPr>
          <a:xfrm>
            <a:off x="7670979" y="4452421"/>
            <a:ext cx="3602723" cy="1090376"/>
          </a:xfrm>
          <a:custGeom>
            <a:avLst/>
            <a:gdLst>
              <a:gd name="connsiteX0" fmla="*/ 0 w 4419600"/>
              <a:gd name="connsiteY0" fmla="*/ 1598376 h 1598376"/>
              <a:gd name="connsiteX1" fmla="*/ 399594 w 4419600"/>
              <a:gd name="connsiteY1" fmla="*/ 0 h 1598376"/>
              <a:gd name="connsiteX2" fmla="*/ 4020006 w 4419600"/>
              <a:gd name="connsiteY2" fmla="*/ 0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4419600"/>
              <a:gd name="connsiteY0" fmla="*/ 1598376 h 1598376"/>
              <a:gd name="connsiteX1" fmla="*/ 399594 w 4419600"/>
              <a:gd name="connsiteY1" fmla="*/ 0 h 1598376"/>
              <a:gd name="connsiteX2" fmla="*/ 2996424 w 4419600"/>
              <a:gd name="connsiteY2" fmla="*/ 13648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4419600"/>
              <a:gd name="connsiteY0" fmla="*/ 1598376 h 1598376"/>
              <a:gd name="connsiteX1" fmla="*/ 1382233 w 4419600"/>
              <a:gd name="connsiteY1" fmla="*/ 0 h 1598376"/>
              <a:gd name="connsiteX2" fmla="*/ 2996424 w 4419600"/>
              <a:gd name="connsiteY2" fmla="*/ 13648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5760220"/>
              <a:gd name="connsiteY0" fmla="*/ 1078283 h 1598376"/>
              <a:gd name="connsiteX1" fmla="*/ 2722853 w 5760220"/>
              <a:gd name="connsiteY1" fmla="*/ 0 h 1598376"/>
              <a:gd name="connsiteX2" fmla="*/ 4337044 w 5760220"/>
              <a:gd name="connsiteY2" fmla="*/ 13648 h 1598376"/>
              <a:gd name="connsiteX3" fmla="*/ 5760220 w 5760220"/>
              <a:gd name="connsiteY3" fmla="*/ 1598376 h 1598376"/>
              <a:gd name="connsiteX4" fmla="*/ 0 w 5760220"/>
              <a:gd name="connsiteY4" fmla="*/ 1078283 h 1598376"/>
              <a:gd name="connsiteX0" fmla="*/ 0 w 5925729"/>
              <a:gd name="connsiteY0" fmla="*/ 1078283 h 1347297"/>
              <a:gd name="connsiteX1" fmla="*/ 2722853 w 5925729"/>
              <a:gd name="connsiteY1" fmla="*/ 0 h 1347297"/>
              <a:gd name="connsiteX2" fmla="*/ 4337044 w 5925729"/>
              <a:gd name="connsiteY2" fmla="*/ 13648 h 1347297"/>
              <a:gd name="connsiteX3" fmla="*/ 5925729 w 5925729"/>
              <a:gd name="connsiteY3" fmla="*/ 1347297 h 1347297"/>
              <a:gd name="connsiteX4" fmla="*/ 0 w 5925729"/>
              <a:gd name="connsiteY4" fmla="*/ 1078283 h 134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5729" h="1347297">
                <a:moveTo>
                  <a:pt x="0" y="1078283"/>
                </a:moveTo>
                <a:lnTo>
                  <a:pt x="2722853" y="0"/>
                </a:lnTo>
                <a:lnTo>
                  <a:pt x="4337044" y="13648"/>
                </a:lnTo>
                <a:lnTo>
                  <a:pt x="5925729" y="1347297"/>
                </a:lnTo>
                <a:lnTo>
                  <a:pt x="0" y="10782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accent4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3298" b="5522"/>
          <a:stretch/>
        </p:blipFill>
        <p:spPr>
          <a:xfrm>
            <a:off x="7670979" y="5011124"/>
            <a:ext cx="3602723" cy="1846876"/>
          </a:xfrm>
          <a:prstGeom prst="rect">
            <a:avLst/>
          </a:prstGeom>
        </p:spPr>
      </p:pic>
      <p:sp>
        <p:nvSpPr>
          <p:cNvPr id="12" name="Cilindro 11"/>
          <p:cNvSpPr/>
          <p:nvPr/>
        </p:nvSpPr>
        <p:spPr>
          <a:xfrm>
            <a:off x="9040724" y="3132339"/>
            <a:ext cx="1443038" cy="1474146"/>
          </a:xfrm>
          <a:prstGeom prst="can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DATASUS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821524" y="464179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SI-PNI</a:t>
            </a:r>
            <a:endParaRPr lang="pt-BR" sz="1800" dirty="0"/>
          </a:p>
        </p:txBody>
      </p:sp>
      <p:pic>
        <p:nvPicPr>
          <p:cNvPr id="3076" name="Picture 4" descr="Resultado de imagem para filas sus vacina niter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3" y="844973"/>
            <a:ext cx="4581321" cy="30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" b="9877"/>
          <a:stretch/>
        </p:blipFill>
        <p:spPr bwMode="auto">
          <a:xfrm>
            <a:off x="6339060" y="1584680"/>
            <a:ext cx="2467866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/>
          <a:srcRect r="49441"/>
          <a:stretch/>
        </p:blipFill>
        <p:spPr>
          <a:xfrm>
            <a:off x="3570007" y="2648080"/>
            <a:ext cx="2009398" cy="1268665"/>
          </a:xfrm>
          <a:prstGeom prst="rect">
            <a:avLst/>
          </a:prstGeom>
        </p:spPr>
      </p:pic>
      <p:sp>
        <p:nvSpPr>
          <p:cNvPr id="18" name="Seta para a direita 17"/>
          <p:cNvSpPr/>
          <p:nvPr/>
        </p:nvSpPr>
        <p:spPr>
          <a:xfrm>
            <a:off x="4646612" y="2126500"/>
            <a:ext cx="1905000" cy="49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88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Cenário Atual – Principais Desafios</a:t>
            </a:r>
            <a:endParaRPr lang="pt-BR" dirty="0"/>
          </a:p>
        </p:txBody>
      </p:sp>
      <p:sp>
        <p:nvSpPr>
          <p:cNvPr id="24" name="Espaço Reservado para Conteúdo 3"/>
          <p:cNvSpPr txBox="1">
            <a:spLocks/>
          </p:cNvSpPr>
          <p:nvPr/>
        </p:nvSpPr>
        <p:spPr>
          <a:xfrm>
            <a:off x="0" y="4127140"/>
            <a:ext cx="6881040" cy="27308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 smtClean="0"/>
              <a:t>Coleta de dados </a:t>
            </a:r>
            <a:r>
              <a:rPr lang="pt-BR" sz="1400" dirty="0" smtClean="0"/>
              <a:t>em papel e digitados </a:t>
            </a:r>
            <a:r>
              <a:rPr lang="pt-BR" sz="1400" b="1" dirty="0" smtClean="0"/>
              <a:t>manualmente</a:t>
            </a:r>
            <a:r>
              <a:rPr lang="pt-BR" sz="1400" dirty="0" smtClean="0"/>
              <a:t> no sistema (</a:t>
            </a:r>
            <a:r>
              <a:rPr lang="pt-BR" sz="1400" b="1" dirty="0" smtClean="0"/>
              <a:t>lentidão e retrabalho</a:t>
            </a:r>
            <a:r>
              <a:rPr lang="pt-BR" sz="1400" dirty="0" smtClean="0"/>
              <a:t>)</a:t>
            </a:r>
          </a:p>
          <a:p>
            <a:r>
              <a:rPr lang="pt-BR" sz="1400" b="1" dirty="0" smtClean="0"/>
              <a:t>Perda</a:t>
            </a:r>
            <a:r>
              <a:rPr lang="pt-BR" sz="1400" dirty="0" smtClean="0"/>
              <a:t> na </a:t>
            </a:r>
            <a:r>
              <a:rPr lang="pt-BR" sz="1400" b="1" dirty="0" smtClean="0"/>
              <a:t>rastreabilidade e confiabilidade </a:t>
            </a:r>
            <a:r>
              <a:rPr lang="pt-BR" sz="1400" dirty="0" smtClean="0"/>
              <a:t>nos dados</a:t>
            </a:r>
          </a:p>
          <a:p>
            <a:r>
              <a:rPr lang="pt-BR" sz="1400" dirty="0" smtClean="0"/>
              <a:t>Atendimento mais lento: ocasiona </a:t>
            </a:r>
            <a:r>
              <a:rPr lang="pt-BR" sz="1400" b="1" dirty="0" smtClean="0"/>
              <a:t>filas e insatisfação do público</a:t>
            </a:r>
          </a:p>
          <a:p>
            <a:r>
              <a:rPr lang="pt-BR" sz="1400" dirty="0" smtClean="0"/>
              <a:t>Dificuldade na c</a:t>
            </a:r>
            <a:r>
              <a:rPr lang="pt-BR" sz="1400" b="1" dirty="0" smtClean="0"/>
              <a:t>omunicação/conexão</a:t>
            </a:r>
            <a:r>
              <a:rPr lang="pt-BR" sz="1400" dirty="0" smtClean="0"/>
              <a:t> com o </a:t>
            </a:r>
            <a:r>
              <a:rPr lang="pt-BR" sz="1400" b="1" dirty="0" smtClean="0"/>
              <a:t>público</a:t>
            </a:r>
            <a:r>
              <a:rPr lang="pt-BR" sz="1400" dirty="0" smtClean="0"/>
              <a:t> (avisos, prazos, conscientização, combate às </a:t>
            </a:r>
            <a:r>
              <a:rPr lang="pt-BR" sz="1400" dirty="0" err="1" smtClean="0"/>
              <a:t>fake</a:t>
            </a:r>
            <a:r>
              <a:rPr lang="pt-BR" sz="1400" dirty="0" smtClean="0"/>
              <a:t> </a:t>
            </a:r>
            <a:r>
              <a:rPr lang="pt-BR" sz="1400" dirty="0" err="1" smtClean="0"/>
              <a:t>news</a:t>
            </a:r>
            <a:r>
              <a:rPr lang="pt-BR" sz="1400" dirty="0" smtClean="0"/>
              <a:t>, campanhas </a:t>
            </a:r>
            <a:r>
              <a:rPr lang="pt-BR" sz="1400" dirty="0" err="1" smtClean="0"/>
              <a:t>etc</a:t>
            </a:r>
            <a:r>
              <a:rPr lang="pt-BR" sz="1400" dirty="0" smtClean="0"/>
              <a:t>)</a:t>
            </a:r>
          </a:p>
          <a:p>
            <a:endParaRPr lang="pt-BR" sz="1400" dirty="0" smtClean="0"/>
          </a:p>
          <a:p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 smtClean="0"/>
              <a:t>		</a:t>
            </a:r>
            <a:r>
              <a:rPr lang="pt-BR" sz="1400" b="1" dirty="0" smtClean="0"/>
              <a:t>Baixas </a:t>
            </a:r>
            <a:r>
              <a:rPr lang="pt-BR" sz="1400" b="1" dirty="0"/>
              <a:t>coberturas </a:t>
            </a:r>
            <a:r>
              <a:rPr lang="pt-BR" sz="1400" b="1" dirty="0" smtClean="0"/>
              <a:t>vacinais</a:t>
            </a:r>
            <a:endParaRPr lang="pt-BR" sz="1400" b="1" dirty="0"/>
          </a:p>
        </p:txBody>
      </p:sp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12" y="617021"/>
            <a:ext cx="2136735" cy="119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6685752" y="3097747"/>
            <a:ext cx="14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Formulários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37" y="1622015"/>
            <a:ext cx="1715178" cy="1148026"/>
          </a:xfrm>
          <a:prstGeom prst="rect">
            <a:avLst/>
          </a:prstGeom>
        </p:spPr>
      </p:pic>
      <p:sp>
        <p:nvSpPr>
          <p:cNvPr id="17" name="Seta dobrada 16"/>
          <p:cNvSpPr/>
          <p:nvPr/>
        </p:nvSpPr>
        <p:spPr>
          <a:xfrm rot="5400000">
            <a:off x="8798902" y="2127852"/>
            <a:ext cx="1189734" cy="1326086"/>
          </a:xfrm>
          <a:prstGeom prst="bentArrow">
            <a:avLst>
              <a:gd name="adj1" fmla="val 2012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100699" y="4191000"/>
            <a:ext cx="202513" cy="20251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tx1"/>
                </a:solidFill>
              </a:rPr>
              <a:t>!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0699" y="4641629"/>
            <a:ext cx="202513" cy="20251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tx1"/>
                </a:solidFill>
              </a:rPr>
              <a:t>!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0699" y="4917401"/>
            <a:ext cx="202513" cy="20251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tx1"/>
                </a:solidFill>
              </a:rPr>
              <a:t>!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100699" y="5186602"/>
            <a:ext cx="202513" cy="20251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tx1"/>
                </a:solidFill>
              </a:rPr>
              <a:t>!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28" name="Triângulo isósceles 27"/>
          <p:cNvSpPr/>
          <p:nvPr/>
        </p:nvSpPr>
        <p:spPr>
          <a:xfrm rot="10800000">
            <a:off x="2891312" y="6019800"/>
            <a:ext cx="10668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2813" y="607763"/>
            <a:ext cx="10058400" cy="711081"/>
          </a:xfrm>
        </p:spPr>
        <p:txBody>
          <a:bodyPr>
            <a:normAutofit/>
          </a:bodyPr>
          <a:lstStyle/>
          <a:p>
            <a:r>
              <a:rPr lang="pt-BR" dirty="0" smtClean="0"/>
              <a:t>O que os cidadãos pensam sobre a vacinação?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8812" y="1355030"/>
            <a:ext cx="3740943" cy="49879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447800"/>
            <a:ext cx="3656012" cy="487468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88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Pesquisa de </a:t>
            </a:r>
            <a:r>
              <a:rPr lang="pt-BR" dirty="0" smtClean="0"/>
              <a:t>campo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5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/>
          <p:cNvSpPr/>
          <p:nvPr/>
        </p:nvSpPr>
        <p:spPr>
          <a:xfrm>
            <a:off x="0" y="0"/>
            <a:ext cx="12188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Principais Achados da Pesquisa </a:t>
            </a:r>
            <a:r>
              <a:rPr lang="pt-BR" dirty="0"/>
              <a:t>de </a:t>
            </a:r>
            <a:r>
              <a:rPr lang="pt-BR" dirty="0" smtClean="0"/>
              <a:t>campo</a:t>
            </a:r>
            <a:endParaRPr lang="pt-BR" dirty="0"/>
          </a:p>
        </p:txBody>
      </p:sp>
      <p:grpSp>
        <p:nvGrpSpPr>
          <p:cNvPr id="59" name="Grupo 58"/>
          <p:cNvGrpSpPr/>
          <p:nvPr/>
        </p:nvGrpSpPr>
        <p:grpSpPr>
          <a:xfrm>
            <a:off x="1017528" y="1447800"/>
            <a:ext cx="10153770" cy="5181600"/>
            <a:chOff x="1096105" y="762000"/>
            <a:chExt cx="10153770" cy="5181600"/>
          </a:xfrm>
        </p:grpSpPr>
        <p:sp>
          <p:nvSpPr>
            <p:cNvPr id="6" name="Retângulo 5"/>
            <p:cNvSpPr/>
            <p:nvPr/>
          </p:nvSpPr>
          <p:spPr>
            <a:xfrm>
              <a:off x="1230538" y="1371600"/>
              <a:ext cx="4190999" cy="419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 flipV="1">
              <a:off x="1217612" y="3467100"/>
              <a:ext cx="2095500" cy="2095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1230538" y="1371600"/>
              <a:ext cx="2095499" cy="209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3338963" y="3467099"/>
              <a:ext cx="49080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o 32"/>
            <p:cNvGrpSpPr/>
            <p:nvPr/>
          </p:nvGrpSpPr>
          <p:grpSpPr>
            <a:xfrm>
              <a:off x="6068275" y="762000"/>
              <a:ext cx="5181600" cy="5181600"/>
              <a:chOff x="6780212" y="952500"/>
              <a:chExt cx="4305300" cy="4305300"/>
            </a:xfrm>
          </p:grpSpPr>
          <p:sp>
            <p:nvSpPr>
              <p:cNvPr id="7" name="Elipse 6"/>
              <p:cNvSpPr/>
              <p:nvPr/>
            </p:nvSpPr>
            <p:spPr>
              <a:xfrm>
                <a:off x="6780212" y="952500"/>
                <a:ext cx="4305300" cy="43053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1" name="Conector reto 20"/>
              <p:cNvCxnSpPr>
                <a:stCxn id="7" idx="7"/>
              </p:cNvCxnSpPr>
              <p:nvPr/>
            </p:nvCxnSpPr>
            <p:spPr>
              <a:xfrm flipH="1">
                <a:off x="8913131" y="1582997"/>
                <a:ext cx="1541884" cy="15829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/>
              <p:cNvCxnSpPr>
                <a:stCxn id="7" idx="5"/>
              </p:cNvCxnSpPr>
              <p:nvPr/>
            </p:nvCxnSpPr>
            <p:spPr>
              <a:xfrm flipH="1" flipV="1">
                <a:off x="8913132" y="3162299"/>
                <a:ext cx="1541883" cy="14650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Imagem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36" t="47305" r="20990" b="41916"/>
              <a:stretch/>
            </p:blipFill>
            <p:spPr>
              <a:xfrm>
                <a:off x="8584520" y="2835852"/>
                <a:ext cx="696685" cy="685800"/>
              </a:xfrm>
              <a:prstGeom prst="rect">
                <a:avLst/>
              </a:prstGeom>
            </p:spPr>
          </p:pic>
        </p:grp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948" y="3190725"/>
              <a:ext cx="537201" cy="552747"/>
            </a:xfrm>
            <a:prstGeom prst="rect">
              <a:avLst/>
            </a:prstGeom>
          </p:spPr>
        </p:pic>
        <p:sp>
          <p:nvSpPr>
            <p:cNvPr id="34" name="CaixaDeTexto 33"/>
            <p:cNvSpPr txBox="1"/>
            <p:nvPr/>
          </p:nvSpPr>
          <p:spPr>
            <a:xfrm>
              <a:off x="6930663" y="1316741"/>
              <a:ext cx="3697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“Medo dos efeitos (redes sociais / </a:t>
              </a:r>
              <a:r>
                <a:rPr lang="pt-BR" sz="1400" dirty="0" err="1" smtClean="0"/>
                <a:t>fake</a:t>
              </a:r>
              <a:r>
                <a:rPr lang="pt-BR" sz="1400" dirty="0" smtClean="0"/>
                <a:t> </a:t>
              </a:r>
              <a:r>
                <a:rPr lang="pt-BR" sz="1400" dirty="0" err="1" smtClean="0"/>
                <a:t>news</a:t>
              </a:r>
              <a:r>
                <a:rPr lang="pt-BR" sz="1400" dirty="0" smtClean="0"/>
                <a:t>)”</a:t>
              </a:r>
              <a:endParaRPr lang="pt-BR" sz="1400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6940253" y="1749040"/>
              <a:ext cx="3223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“Nem sei onde está minha caderneta”</a:t>
              </a:r>
              <a:endParaRPr lang="pt-BR" sz="1400" dirty="0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7619248" y="884442"/>
              <a:ext cx="2426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“Minha rotina é corrida”</a:t>
              </a:r>
              <a:endParaRPr lang="pt-BR" sz="1400" dirty="0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6441926" y="2181339"/>
              <a:ext cx="2869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“Só prestei atenção na gravidez”</a:t>
              </a:r>
              <a:endParaRPr lang="pt-BR" sz="1400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6201100" y="2613640"/>
              <a:ext cx="2631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“Vacino meu filho, mas não presto tanta atenção em mim”</a:t>
              </a:r>
              <a:endParaRPr lang="pt-BR" sz="1400" dirty="0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6177602" y="3905510"/>
              <a:ext cx="3140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“Só me vacino quando vejo campanhas e notícias ruins”</a:t>
              </a:r>
              <a:endParaRPr lang="pt-BR" sz="1400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551612" y="4743126"/>
              <a:ext cx="3629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“Não sei o que acontece se eu não me vacinar”</a:t>
              </a:r>
              <a:endParaRPr lang="pt-BR" sz="1400" dirty="0"/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7263189" y="5365300"/>
              <a:ext cx="351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“Não sei que vacinas preciso tomar”</a:t>
              </a:r>
              <a:endParaRPr lang="pt-BR" sz="1400" dirty="0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9317764" y="2800004"/>
              <a:ext cx="188976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 smtClean="0"/>
                <a:t>Informar-se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 smtClean="0"/>
                <a:t>Monitoramento dos prazos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 smtClean="0"/>
                <a:t>Comparecimento aos postos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 smtClean="0"/>
                <a:t>Identificar-se</a:t>
              </a:r>
              <a:endParaRPr lang="pt-BR" sz="1400" dirty="0"/>
            </a:p>
          </p:txBody>
        </p:sp>
        <p:pic>
          <p:nvPicPr>
            <p:cNvPr id="47" name="Picture 4" descr="Resultado de imagem para leitura de digitais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9"/>
            <a:stretch/>
          </p:blipFill>
          <p:spPr bwMode="auto">
            <a:xfrm>
              <a:off x="2265362" y="4775645"/>
              <a:ext cx="661485" cy="556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ixaDeTexto 47"/>
            <p:cNvSpPr txBox="1"/>
            <p:nvPr/>
          </p:nvSpPr>
          <p:spPr>
            <a:xfrm>
              <a:off x="2799938" y="4897014"/>
              <a:ext cx="2634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Identificação ágil reduz tempo de atendimento</a:t>
              </a:r>
              <a:endParaRPr lang="pt-BR" sz="1400" dirty="0"/>
            </a:p>
          </p:txBody>
        </p:sp>
        <p:pic>
          <p:nvPicPr>
            <p:cNvPr id="49" name="Picture 12" descr="Resultado de imagem para gps logo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86"/>
            <a:stretch/>
          </p:blipFill>
          <p:spPr bwMode="auto">
            <a:xfrm>
              <a:off x="2758921" y="4019846"/>
              <a:ext cx="642485" cy="621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CaixaDeTexto 49"/>
            <p:cNvSpPr txBox="1"/>
            <p:nvPr/>
          </p:nvSpPr>
          <p:spPr>
            <a:xfrm>
              <a:off x="3313112" y="4101573"/>
              <a:ext cx="2083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Otimiza o tempo e a distância</a:t>
              </a:r>
              <a:endParaRPr lang="pt-BR" sz="1400" dirty="0"/>
            </a:p>
          </p:txBody>
        </p:sp>
        <p:pic>
          <p:nvPicPr>
            <p:cNvPr id="51" name="Picture 8" descr="Imagem relacionada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1" r="17096"/>
            <a:stretch/>
          </p:blipFill>
          <p:spPr bwMode="auto">
            <a:xfrm>
              <a:off x="2438924" y="1608567"/>
              <a:ext cx="591409" cy="52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/>
            <p:cNvSpPr txBox="1"/>
            <p:nvPr/>
          </p:nvSpPr>
          <p:spPr>
            <a:xfrm>
              <a:off x="3030333" y="1619755"/>
              <a:ext cx="2083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Notifica, avisa,  conscientiza - comunica</a:t>
              </a:r>
              <a:endParaRPr lang="pt-BR" sz="1400" dirty="0"/>
            </a:p>
          </p:txBody>
        </p:sp>
        <p:pic>
          <p:nvPicPr>
            <p:cNvPr id="53" name="Picture 6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9668" y="3536605"/>
              <a:ext cx="589619" cy="58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15" y="2607676"/>
              <a:ext cx="821324" cy="821324"/>
            </a:xfrm>
            <a:prstGeom prst="rect">
              <a:avLst/>
            </a:prstGeom>
          </p:spPr>
        </p:pic>
        <p:sp>
          <p:nvSpPr>
            <p:cNvPr id="55" name="Retângulo 54"/>
            <p:cNvSpPr/>
            <p:nvPr/>
          </p:nvSpPr>
          <p:spPr>
            <a:xfrm>
              <a:off x="1096105" y="3671445"/>
              <a:ext cx="1167198" cy="3199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b="1" dirty="0" smtClean="0">
                  <a:solidFill>
                    <a:schemeClr val="tx1"/>
                  </a:solidFill>
                </a:rPr>
                <a:t>Web</a:t>
              </a:r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1096105" y="2874720"/>
              <a:ext cx="1167198" cy="3199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b="1" dirty="0" smtClean="0">
                  <a:solidFill>
                    <a:schemeClr val="tx1"/>
                  </a:solidFill>
                </a:rPr>
                <a:t>Mobile </a:t>
              </a:r>
              <a:r>
                <a:rPr lang="pt-BR" sz="1800" b="1" dirty="0" err="1" smtClean="0">
                  <a:solidFill>
                    <a:schemeClr val="tx1"/>
                  </a:solidFill>
                </a:rPr>
                <a:t>app</a:t>
              </a:r>
              <a:endParaRPr lang="pt-BR" sz="1800" b="1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10" descr="Resultado de imagem para scanner codigo de barra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937" y="2493583"/>
              <a:ext cx="636549" cy="47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CaixaDeTexto 57"/>
            <p:cNvSpPr txBox="1"/>
            <p:nvPr/>
          </p:nvSpPr>
          <p:spPr>
            <a:xfrm>
              <a:off x="3643340" y="2493859"/>
              <a:ext cx="16661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Garante a procedência e otimiza recursos </a:t>
              </a:r>
              <a:endParaRPr lang="pt-BR" sz="1400" dirty="0"/>
            </a:p>
          </p:txBody>
        </p:sp>
      </p:grpSp>
      <p:sp>
        <p:nvSpPr>
          <p:cNvPr id="42" name="Retângulo 41"/>
          <p:cNvSpPr/>
          <p:nvPr/>
        </p:nvSpPr>
        <p:spPr>
          <a:xfrm>
            <a:off x="-1" y="572231"/>
            <a:ext cx="4113213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The </a:t>
            </a:r>
            <a:r>
              <a:rPr lang="pt-BR" dirty="0" err="1" smtClean="0">
                <a:solidFill>
                  <a:schemeClr val="tx1"/>
                </a:solidFill>
              </a:rPr>
              <a:t>Value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Proposition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Canvas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151961" y="1510583"/>
            <a:ext cx="4113213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 smtClean="0">
                <a:solidFill>
                  <a:schemeClr val="tx1"/>
                </a:solidFill>
              </a:rPr>
              <a:t>Proposta de Valor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7463844" y="923378"/>
            <a:ext cx="2502982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 smtClean="0">
                <a:solidFill>
                  <a:schemeClr val="tx1"/>
                </a:solidFill>
              </a:rPr>
              <a:t>Público-alvo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9627992" y="2891599"/>
            <a:ext cx="125149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 smtClean="0">
                <a:solidFill>
                  <a:schemeClr val="tx1"/>
                </a:solidFill>
              </a:rPr>
              <a:t>Tarefas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m relacionad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8"/>
          <a:stretch/>
        </p:blipFill>
        <p:spPr bwMode="auto">
          <a:xfrm>
            <a:off x="142325" y="4474767"/>
            <a:ext cx="1390939" cy="7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4793471" y="3608599"/>
            <a:ext cx="1440000" cy="70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chemeClr val="tx1"/>
                </a:solidFill>
              </a:rPr>
              <a:t>Leitura de digitais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234912" y="3608599"/>
            <a:ext cx="1440000" cy="706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chemeClr val="tx1"/>
                </a:solidFill>
              </a:rPr>
              <a:t>Leitura de código de barras (vacinas)</a:t>
            </a:r>
          </a:p>
        </p:txBody>
      </p:sp>
      <p:sp>
        <p:nvSpPr>
          <p:cNvPr id="20" name="Cilindro 19"/>
          <p:cNvSpPr/>
          <p:nvPr/>
        </p:nvSpPr>
        <p:spPr>
          <a:xfrm>
            <a:off x="1446212" y="609600"/>
            <a:ext cx="1154432" cy="1018583"/>
          </a:xfrm>
          <a:prstGeom prst="can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DATASUS</a:t>
            </a:r>
          </a:p>
        </p:txBody>
      </p:sp>
      <p:sp>
        <p:nvSpPr>
          <p:cNvPr id="36" name="Trapezoide 6"/>
          <p:cNvSpPr/>
          <p:nvPr/>
        </p:nvSpPr>
        <p:spPr>
          <a:xfrm>
            <a:off x="3260276" y="1475424"/>
            <a:ext cx="1989624" cy="963214"/>
          </a:xfrm>
          <a:custGeom>
            <a:avLst/>
            <a:gdLst>
              <a:gd name="connsiteX0" fmla="*/ 0 w 4419600"/>
              <a:gd name="connsiteY0" fmla="*/ 1598376 h 1598376"/>
              <a:gd name="connsiteX1" fmla="*/ 399594 w 4419600"/>
              <a:gd name="connsiteY1" fmla="*/ 0 h 1598376"/>
              <a:gd name="connsiteX2" fmla="*/ 4020006 w 4419600"/>
              <a:gd name="connsiteY2" fmla="*/ 0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4419600"/>
              <a:gd name="connsiteY0" fmla="*/ 1598376 h 1598376"/>
              <a:gd name="connsiteX1" fmla="*/ 399594 w 4419600"/>
              <a:gd name="connsiteY1" fmla="*/ 0 h 1598376"/>
              <a:gd name="connsiteX2" fmla="*/ 2996424 w 4419600"/>
              <a:gd name="connsiteY2" fmla="*/ 13648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4419600"/>
              <a:gd name="connsiteY0" fmla="*/ 1598376 h 1598376"/>
              <a:gd name="connsiteX1" fmla="*/ 1382233 w 4419600"/>
              <a:gd name="connsiteY1" fmla="*/ 0 h 1598376"/>
              <a:gd name="connsiteX2" fmla="*/ 2996424 w 4419600"/>
              <a:gd name="connsiteY2" fmla="*/ 13648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5760220"/>
              <a:gd name="connsiteY0" fmla="*/ 1078283 h 1598376"/>
              <a:gd name="connsiteX1" fmla="*/ 2722853 w 5760220"/>
              <a:gd name="connsiteY1" fmla="*/ 0 h 1598376"/>
              <a:gd name="connsiteX2" fmla="*/ 4337044 w 5760220"/>
              <a:gd name="connsiteY2" fmla="*/ 13648 h 1598376"/>
              <a:gd name="connsiteX3" fmla="*/ 5760220 w 5760220"/>
              <a:gd name="connsiteY3" fmla="*/ 1598376 h 1598376"/>
              <a:gd name="connsiteX4" fmla="*/ 0 w 5760220"/>
              <a:gd name="connsiteY4" fmla="*/ 1078283 h 1598376"/>
              <a:gd name="connsiteX0" fmla="*/ 0 w 5925729"/>
              <a:gd name="connsiteY0" fmla="*/ 1078283 h 1347297"/>
              <a:gd name="connsiteX1" fmla="*/ 2722853 w 5925729"/>
              <a:gd name="connsiteY1" fmla="*/ 0 h 1347297"/>
              <a:gd name="connsiteX2" fmla="*/ 4337044 w 5925729"/>
              <a:gd name="connsiteY2" fmla="*/ 13648 h 1347297"/>
              <a:gd name="connsiteX3" fmla="*/ 5925729 w 5925729"/>
              <a:gd name="connsiteY3" fmla="*/ 1347297 h 1347297"/>
              <a:gd name="connsiteX4" fmla="*/ 0 w 5925729"/>
              <a:gd name="connsiteY4" fmla="*/ 1078283 h 1347297"/>
              <a:gd name="connsiteX0" fmla="*/ 0 w 5925729"/>
              <a:gd name="connsiteY0" fmla="*/ 1064636 h 1333650"/>
              <a:gd name="connsiteX1" fmla="*/ 1271626 w 5925729"/>
              <a:gd name="connsiteY1" fmla="*/ 111893 h 1333650"/>
              <a:gd name="connsiteX2" fmla="*/ 4337044 w 5925729"/>
              <a:gd name="connsiteY2" fmla="*/ 1 h 1333650"/>
              <a:gd name="connsiteX3" fmla="*/ 5925729 w 5925729"/>
              <a:gd name="connsiteY3" fmla="*/ 1333650 h 1333650"/>
              <a:gd name="connsiteX4" fmla="*/ 0 w 5925729"/>
              <a:gd name="connsiteY4" fmla="*/ 1064636 h 1333650"/>
              <a:gd name="connsiteX0" fmla="*/ 0 w 5925729"/>
              <a:gd name="connsiteY0" fmla="*/ 957029 h 1226043"/>
              <a:gd name="connsiteX1" fmla="*/ 1271626 w 5925729"/>
              <a:gd name="connsiteY1" fmla="*/ 4286 h 1226043"/>
              <a:gd name="connsiteX2" fmla="*/ 3866378 w 5925729"/>
              <a:gd name="connsiteY2" fmla="*/ 0 h 1226043"/>
              <a:gd name="connsiteX3" fmla="*/ 5925729 w 5925729"/>
              <a:gd name="connsiteY3" fmla="*/ 1226043 h 1226043"/>
              <a:gd name="connsiteX4" fmla="*/ 0 w 5925729"/>
              <a:gd name="connsiteY4" fmla="*/ 957029 h 1226043"/>
              <a:gd name="connsiteX0" fmla="*/ 0 w 5925729"/>
              <a:gd name="connsiteY0" fmla="*/ 957029 h 1226043"/>
              <a:gd name="connsiteX1" fmla="*/ 1271626 w 5925729"/>
              <a:gd name="connsiteY1" fmla="*/ 4286 h 1226043"/>
              <a:gd name="connsiteX2" fmla="*/ 3748713 w 5925729"/>
              <a:gd name="connsiteY2" fmla="*/ 0 h 1226043"/>
              <a:gd name="connsiteX3" fmla="*/ 5925729 w 5925729"/>
              <a:gd name="connsiteY3" fmla="*/ 1226043 h 1226043"/>
              <a:gd name="connsiteX4" fmla="*/ 0 w 5925729"/>
              <a:gd name="connsiteY4" fmla="*/ 957029 h 1226043"/>
              <a:gd name="connsiteX0" fmla="*/ 0 w 5847283"/>
              <a:gd name="connsiteY0" fmla="*/ 1190173 h 1226043"/>
              <a:gd name="connsiteX1" fmla="*/ 1193180 w 5847283"/>
              <a:gd name="connsiteY1" fmla="*/ 4286 h 1226043"/>
              <a:gd name="connsiteX2" fmla="*/ 3670267 w 5847283"/>
              <a:gd name="connsiteY2" fmla="*/ 0 h 1226043"/>
              <a:gd name="connsiteX3" fmla="*/ 5847283 w 5847283"/>
              <a:gd name="connsiteY3" fmla="*/ 1226043 h 1226043"/>
              <a:gd name="connsiteX4" fmla="*/ 0 w 5847283"/>
              <a:gd name="connsiteY4" fmla="*/ 1190173 h 1226043"/>
              <a:gd name="connsiteX0" fmla="*/ 0 w 5376613"/>
              <a:gd name="connsiteY0" fmla="*/ 1190173 h 1190173"/>
              <a:gd name="connsiteX1" fmla="*/ 1193180 w 5376613"/>
              <a:gd name="connsiteY1" fmla="*/ 4286 h 1190173"/>
              <a:gd name="connsiteX2" fmla="*/ 3670267 w 5376613"/>
              <a:gd name="connsiteY2" fmla="*/ 0 h 1190173"/>
              <a:gd name="connsiteX3" fmla="*/ 5376613 w 5376613"/>
              <a:gd name="connsiteY3" fmla="*/ 1154306 h 1190173"/>
              <a:gd name="connsiteX4" fmla="*/ 0 w 5376613"/>
              <a:gd name="connsiteY4" fmla="*/ 1190173 h 119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6613" h="1190173">
                <a:moveTo>
                  <a:pt x="0" y="1190173"/>
                </a:moveTo>
                <a:lnTo>
                  <a:pt x="1193180" y="4286"/>
                </a:lnTo>
                <a:lnTo>
                  <a:pt x="3670267" y="0"/>
                </a:lnTo>
                <a:lnTo>
                  <a:pt x="5376613" y="1154306"/>
                </a:lnTo>
                <a:lnTo>
                  <a:pt x="0" y="119017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accent4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794" y="3608599"/>
            <a:ext cx="1440000" cy="702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</a:rPr>
              <a:t>Login Integrado (redes sociais)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352031" y="3608599"/>
            <a:ext cx="1440000" cy="70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err="1" smtClean="0">
                <a:solidFill>
                  <a:schemeClr val="tx1"/>
                </a:solidFill>
              </a:rPr>
              <a:t>Georreferenciamento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676353" y="3608599"/>
            <a:ext cx="1440000" cy="70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chemeClr val="tx1"/>
                </a:solidFill>
              </a:rPr>
              <a:t>Notificações </a:t>
            </a:r>
            <a:r>
              <a:rPr lang="pt-BR" sz="1200" b="1" dirty="0" err="1">
                <a:solidFill>
                  <a:schemeClr val="tx1"/>
                </a:solidFill>
              </a:rPr>
              <a:t>push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02" y="609600"/>
            <a:ext cx="1639269" cy="1000638"/>
          </a:xfrm>
          <a:prstGeom prst="rect">
            <a:avLst/>
          </a:prstGeom>
        </p:spPr>
      </p:pic>
      <p:cxnSp>
        <p:nvCxnSpPr>
          <p:cNvPr id="8" name="Conector de seta reta 7"/>
          <p:cNvCxnSpPr>
            <a:stCxn id="20" idx="4"/>
            <a:endCxn id="3" idx="1"/>
          </p:cNvCxnSpPr>
          <p:nvPr/>
        </p:nvCxnSpPr>
        <p:spPr>
          <a:xfrm flipV="1">
            <a:off x="2600644" y="1109919"/>
            <a:ext cx="504458" cy="8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4899374" y="802732"/>
            <a:ext cx="1601895" cy="515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b="1" dirty="0" err="1" smtClean="0">
                <a:solidFill>
                  <a:schemeClr val="tx1"/>
                </a:solidFill>
              </a:rPr>
              <a:t>Cloud</a:t>
            </a:r>
            <a:r>
              <a:rPr lang="pt-BR" sz="1800" b="1" dirty="0" smtClean="0">
                <a:solidFill>
                  <a:schemeClr val="tx1"/>
                </a:solidFill>
              </a:rPr>
              <a:t> com criptografia de dados</a:t>
            </a:r>
          </a:p>
        </p:txBody>
      </p:sp>
      <p:sp>
        <p:nvSpPr>
          <p:cNvPr id="43" name="Trapezoide 6"/>
          <p:cNvSpPr/>
          <p:nvPr/>
        </p:nvSpPr>
        <p:spPr>
          <a:xfrm>
            <a:off x="117794" y="2873669"/>
            <a:ext cx="7272018" cy="756544"/>
          </a:xfrm>
          <a:custGeom>
            <a:avLst/>
            <a:gdLst>
              <a:gd name="connsiteX0" fmla="*/ 0 w 4419600"/>
              <a:gd name="connsiteY0" fmla="*/ 1598376 h 1598376"/>
              <a:gd name="connsiteX1" fmla="*/ 399594 w 4419600"/>
              <a:gd name="connsiteY1" fmla="*/ 0 h 1598376"/>
              <a:gd name="connsiteX2" fmla="*/ 4020006 w 4419600"/>
              <a:gd name="connsiteY2" fmla="*/ 0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4419600"/>
              <a:gd name="connsiteY0" fmla="*/ 1598376 h 1598376"/>
              <a:gd name="connsiteX1" fmla="*/ 399594 w 4419600"/>
              <a:gd name="connsiteY1" fmla="*/ 0 h 1598376"/>
              <a:gd name="connsiteX2" fmla="*/ 2996424 w 4419600"/>
              <a:gd name="connsiteY2" fmla="*/ 13648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4419600"/>
              <a:gd name="connsiteY0" fmla="*/ 1598376 h 1598376"/>
              <a:gd name="connsiteX1" fmla="*/ 1382233 w 4419600"/>
              <a:gd name="connsiteY1" fmla="*/ 0 h 1598376"/>
              <a:gd name="connsiteX2" fmla="*/ 2996424 w 4419600"/>
              <a:gd name="connsiteY2" fmla="*/ 13648 h 1598376"/>
              <a:gd name="connsiteX3" fmla="*/ 4419600 w 4419600"/>
              <a:gd name="connsiteY3" fmla="*/ 1598376 h 1598376"/>
              <a:gd name="connsiteX4" fmla="*/ 0 w 4419600"/>
              <a:gd name="connsiteY4" fmla="*/ 1598376 h 1598376"/>
              <a:gd name="connsiteX0" fmla="*/ 0 w 5760220"/>
              <a:gd name="connsiteY0" fmla="*/ 1078283 h 1598376"/>
              <a:gd name="connsiteX1" fmla="*/ 2722853 w 5760220"/>
              <a:gd name="connsiteY1" fmla="*/ 0 h 1598376"/>
              <a:gd name="connsiteX2" fmla="*/ 4337044 w 5760220"/>
              <a:gd name="connsiteY2" fmla="*/ 13648 h 1598376"/>
              <a:gd name="connsiteX3" fmla="*/ 5760220 w 5760220"/>
              <a:gd name="connsiteY3" fmla="*/ 1598376 h 1598376"/>
              <a:gd name="connsiteX4" fmla="*/ 0 w 5760220"/>
              <a:gd name="connsiteY4" fmla="*/ 1078283 h 1598376"/>
              <a:gd name="connsiteX0" fmla="*/ 0 w 5925729"/>
              <a:gd name="connsiteY0" fmla="*/ 1078283 h 1347297"/>
              <a:gd name="connsiteX1" fmla="*/ 2722853 w 5925729"/>
              <a:gd name="connsiteY1" fmla="*/ 0 h 1347297"/>
              <a:gd name="connsiteX2" fmla="*/ 4337044 w 5925729"/>
              <a:gd name="connsiteY2" fmla="*/ 13648 h 1347297"/>
              <a:gd name="connsiteX3" fmla="*/ 5925729 w 5925729"/>
              <a:gd name="connsiteY3" fmla="*/ 1347297 h 1347297"/>
              <a:gd name="connsiteX4" fmla="*/ 0 w 5925729"/>
              <a:gd name="connsiteY4" fmla="*/ 1078283 h 1347297"/>
              <a:gd name="connsiteX0" fmla="*/ 0 w 5925729"/>
              <a:gd name="connsiteY0" fmla="*/ 1064636 h 1333650"/>
              <a:gd name="connsiteX1" fmla="*/ 1271626 w 5925729"/>
              <a:gd name="connsiteY1" fmla="*/ 111893 h 1333650"/>
              <a:gd name="connsiteX2" fmla="*/ 4337044 w 5925729"/>
              <a:gd name="connsiteY2" fmla="*/ 1 h 1333650"/>
              <a:gd name="connsiteX3" fmla="*/ 5925729 w 5925729"/>
              <a:gd name="connsiteY3" fmla="*/ 1333650 h 1333650"/>
              <a:gd name="connsiteX4" fmla="*/ 0 w 5925729"/>
              <a:gd name="connsiteY4" fmla="*/ 1064636 h 1333650"/>
              <a:gd name="connsiteX0" fmla="*/ 0 w 5925729"/>
              <a:gd name="connsiteY0" fmla="*/ 957029 h 1226043"/>
              <a:gd name="connsiteX1" fmla="*/ 1271626 w 5925729"/>
              <a:gd name="connsiteY1" fmla="*/ 4286 h 1226043"/>
              <a:gd name="connsiteX2" fmla="*/ 3866378 w 5925729"/>
              <a:gd name="connsiteY2" fmla="*/ 0 h 1226043"/>
              <a:gd name="connsiteX3" fmla="*/ 5925729 w 5925729"/>
              <a:gd name="connsiteY3" fmla="*/ 1226043 h 1226043"/>
              <a:gd name="connsiteX4" fmla="*/ 0 w 5925729"/>
              <a:gd name="connsiteY4" fmla="*/ 957029 h 1226043"/>
              <a:gd name="connsiteX0" fmla="*/ 0 w 5925729"/>
              <a:gd name="connsiteY0" fmla="*/ 957029 h 1226043"/>
              <a:gd name="connsiteX1" fmla="*/ 1271626 w 5925729"/>
              <a:gd name="connsiteY1" fmla="*/ 4286 h 1226043"/>
              <a:gd name="connsiteX2" fmla="*/ 3748713 w 5925729"/>
              <a:gd name="connsiteY2" fmla="*/ 0 h 1226043"/>
              <a:gd name="connsiteX3" fmla="*/ 5925729 w 5925729"/>
              <a:gd name="connsiteY3" fmla="*/ 1226043 h 1226043"/>
              <a:gd name="connsiteX4" fmla="*/ 0 w 5925729"/>
              <a:gd name="connsiteY4" fmla="*/ 957029 h 1226043"/>
              <a:gd name="connsiteX0" fmla="*/ 0 w 5847283"/>
              <a:gd name="connsiteY0" fmla="*/ 1190173 h 1226043"/>
              <a:gd name="connsiteX1" fmla="*/ 1193180 w 5847283"/>
              <a:gd name="connsiteY1" fmla="*/ 4286 h 1226043"/>
              <a:gd name="connsiteX2" fmla="*/ 3670267 w 5847283"/>
              <a:gd name="connsiteY2" fmla="*/ 0 h 1226043"/>
              <a:gd name="connsiteX3" fmla="*/ 5847283 w 5847283"/>
              <a:gd name="connsiteY3" fmla="*/ 1226043 h 1226043"/>
              <a:gd name="connsiteX4" fmla="*/ 0 w 5847283"/>
              <a:gd name="connsiteY4" fmla="*/ 1190173 h 1226043"/>
              <a:gd name="connsiteX0" fmla="*/ 0 w 5376613"/>
              <a:gd name="connsiteY0" fmla="*/ 1190173 h 1190173"/>
              <a:gd name="connsiteX1" fmla="*/ 1193180 w 5376613"/>
              <a:gd name="connsiteY1" fmla="*/ 4286 h 1190173"/>
              <a:gd name="connsiteX2" fmla="*/ 3670267 w 5376613"/>
              <a:gd name="connsiteY2" fmla="*/ 0 h 1190173"/>
              <a:gd name="connsiteX3" fmla="*/ 5376613 w 5376613"/>
              <a:gd name="connsiteY3" fmla="*/ 1154306 h 1190173"/>
              <a:gd name="connsiteX4" fmla="*/ 0 w 5376613"/>
              <a:gd name="connsiteY4" fmla="*/ 1190173 h 1190173"/>
              <a:gd name="connsiteX0" fmla="*/ 0 w 5376613"/>
              <a:gd name="connsiteY0" fmla="*/ 1190173 h 1190173"/>
              <a:gd name="connsiteX1" fmla="*/ 2613174 w 5376613"/>
              <a:gd name="connsiteY1" fmla="*/ 22222 h 1190173"/>
              <a:gd name="connsiteX2" fmla="*/ 3670267 w 5376613"/>
              <a:gd name="connsiteY2" fmla="*/ 0 h 1190173"/>
              <a:gd name="connsiteX3" fmla="*/ 5376613 w 5376613"/>
              <a:gd name="connsiteY3" fmla="*/ 1154306 h 1190173"/>
              <a:gd name="connsiteX4" fmla="*/ 0 w 5376613"/>
              <a:gd name="connsiteY4" fmla="*/ 1190173 h 1190173"/>
              <a:gd name="connsiteX0" fmla="*/ 0 w 5376613"/>
              <a:gd name="connsiteY0" fmla="*/ 1167951 h 1167951"/>
              <a:gd name="connsiteX1" fmla="*/ 2613174 w 5376613"/>
              <a:gd name="connsiteY1" fmla="*/ 0 h 1167951"/>
              <a:gd name="connsiteX2" fmla="*/ 3618632 w 5376613"/>
              <a:gd name="connsiteY2" fmla="*/ 31581 h 1167951"/>
              <a:gd name="connsiteX3" fmla="*/ 5376613 w 5376613"/>
              <a:gd name="connsiteY3" fmla="*/ 1132084 h 1167951"/>
              <a:gd name="connsiteX4" fmla="*/ 0 w 5376613"/>
              <a:gd name="connsiteY4" fmla="*/ 1167951 h 1167951"/>
              <a:gd name="connsiteX0" fmla="*/ 0 w 5376613"/>
              <a:gd name="connsiteY0" fmla="*/ 1136370 h 1136370"/>
              <a:gd name="connsiteX1" fmla="*/ 2552932 w 5376613"/>
              <a:gd name="connsiteY1" fmla="*/ 219498 h 1136370"/>
              <a:gd name="connsiteX2" fmla="*/ 3618632 w 5376613"/>
              <a:gd name="connsiteY2" fmla="*/ 0 h 1136370"/>
              <a:gd name="connsiteX3" fmla="*/ 5376613 w 5376613"/>
              <a:gd name="connsiteY3" fmla="*/ 1100503 h 1136370"/>
              <a:gd name="connsiteX4" fmla="*/ 0 w 5376613"/>
              <a:gd name="connsiteY4" fmla="*/ 1136370 h 1136370"/>
              <a:gd name="connsiteX0" fmla="*/ 0 w 5376613"/>
              <a:gd name="connsiteY0" fmla="*/ 916872 h 916872"/>
              <a:gd name="connsiteX1" fmla="*/ 2552932 w 5376613"/>
              <a:gd name="connsiteY1" fmla="*/ 0 h 916872"/>
              <a:gd name="connsiteX2" fmla="*/ 3610026 w 5376613"/>
              <a:gd name="connsiteY2" fmla="*/ 49516 h 916872"/>
              <a:gd name="connsiteX3" fmla="*/ 5376613 w 5376613"/>
              <a:gd name="connsiteY3" fmla="*/ 881005 h 916872"/>
              <a:gd name="connsiteX4" fmla="*/ 0 w 5376613"/>
              <a:gd name="connsiteY4" fmla="*/ 916872 h 916872"/>
              <a:gd name="connsiteX0" fmla="*/ 0 w 5376613"/>
              <a:gd name="connsiteY0" fmla="*/ 881003 h 881003"/>
              <a:gd name="connsiteX1" fmla="*/ 2621780 w 5376613"/>
              <a:gd name="connsiteY1" fmla="*/ 0 h 881003"/>
              <a:gd name="connsiteX2" fmla="*/ 3610026 w 5376613"/>
              <a:gd name="connsiteY2" fmla="*/ 13647 h 881003"/>
              <a:gd name="connsiteX3" fmla="*/ 5376613 w 5376613"/>
              <a:gd name="connsiteY3" fmla="*/ 845136 h 881003"/>
              <a:gd name="connsiteX4" fmla="*/ 0 w 5376613"/>
              <a:gd name="connsiteY4" fmla="*/ 881003 h 881003"/>
              <a:gd name="connsiteX0" fmla="*/ 0 w 5376613"/>
              <a:gd name="connsiteY0" fmla="*/ 934806 h 934806"/>
              <a:gd name="connsiteX1" fmla="*/ 2630386 w 5376613"/>
              <a:gd name="connsiteY1" fmla="*/ 0 h 934806"/>
              <a:gd name="connsiteX2" fmla="*/ 3610026 w 5376613"/>
              <a:gd name="connsiteY2" fmla="*/ 67450 h 934806"/>
              <a:gd name="connsiteX3" fmla="*/ 5376613 w 5376613"/>
              <a:gd name="connsiteY3" fmla="*/ 898939 h 934806"/>
              <a:gd name="connsiteX4" fmla="*/ 0 w 5376613"/>
              <a:gd name="connsiteY4" fmla="*/ 934806 h 934806"/>
              <a:gd name="connsiteX0" fmla="*/ 0 w 5376613"/>
              <a:gd name="connsiteY0" fmla="*/ 934806 h 934806"/>
              <a:gd name="connsiteX1" fmla="*/ 2630386 w 5376613"/>
              <a:gd name="connsiteY1" fmla="*/ 0 h 934806"/>
              <a:gd name="connsiteX2" fmla="*/ 3575602 w 5376613"/>
              <a:gd name="connsiteY2" fmla="*/ 49517 h 934806"/>
              <a:gd name="connsiteX3" fmla="*/ 5376613 w 5376613"/>
              <a:gd name="connsiteY3" fmla="*/ 898939 h 934806"/>
              <a:gd name="connsiteX4" fmla="*/ 0 w 5376613"/>
              <a:gd name="connsiteY4" fmla="*/ 934806 h 93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6613" h="934806">
                <a:moveTo>
                  <a:pt x="0" y="934806"/>
                </a:moveTo>
                <a:lnTo>
                  <a:pt x="2630386" y="0"/>
                </a:lnTo>
                <a:lnTo>
                  <a:pt x="3575602" y="49517"/>
                </a:lnTo>
                <a:lnTo>
                  <a:pt x="5376613" y="898939"/>
                </a:lnTo>
                <a:lnTo>
                  <a:pt x="0" y="9348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accent4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6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95" y="2131822"/>
            <a:ext cx="894928" cy="8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28" y="2137893"/>
            <a:ext cx="821324" cy="821324"/>
          </a:xfrm>
          <a:prstGeom prst="rect">
            <a:avLst/>
          </a:prstGeom>
        </p:spPr>
      </p:pic>
      <p:sp>
        <p:nvSpPr>
          <p:cNvPr id="37" name="Retângulo 36"/>
          <p:cNvSpPr/>
          <p:nvPr/>
        </p:nvSpPr>
        <p:spPr>
          <a:xfrm>
            <a:off x="4976978" y="2474320"/>
            <a:ext cx="1167198" cy="319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2256993" y="2479177"/>
            <a:ext cx="1167198" cy="319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tx1"/>
                </a:solidFill>
              </a:rPr>
              <a:t>Mobile </a:t>
            </a:r>
            <a:r>
              <a:rPr lang="pt-BR" sz="1800" b="1" dirty="0" err="1" smtClean="0">
                <a:solidFill>
                  <a:schemeClr val="tx1"/>
                </a:solidFill>
              </a:rPr>
              <a:t>app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44" name="Espaço Reservado para Conteúdo 3"/>
          <p:cNvSpPr txBox="1">
            <a:spLocks/>
          </p:cNvSpPr>
          <p:nvPr/>
        </p:nvSpPr>
        <p:spPr>
          <a:xfrm>
            <a:off x="8492966" y="533400"/>
            <a:ext cx="3695859" cy="63245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1400" dirty="0" smtClean="0"/>
              <a:t>Coleta de dados simplificada por meios automatizados:</a:t>
            </a:r>
          </a:p>
          <a:p>
            <a:pPr lvl="1"/>
            <a:r>
              <a:rPr lang="pt-BR" sz="1000" b="1" dirty="0" smtClean="0"/>
              <a:t>Confiabilidade</a:t>
            </a:r>
          </a:p>
          <a:p>
            <a:pPr lvl="1"/>
            <a:r>
              <a:rPr lang="pt-BR" sz="1000" b="1" dirty="0" smtClean="0"/>
              <a:t>Rastreabilidade</a:t>
            </a:r>
            <a:endParaRPr lang="pt-BR" sz="1000" dirty="0" smtClean="0"/>
          </a:p>
          <a:p>
            <a:r>
              <a:rPr lang="pt-BR" sz="1400" b="1" dirty="0" smtClean="0"/>
              <a:t>Atendimento agilizado</a:t>
            </a:r>
            <a:r>
              <a:rPr lang="pt-BR" sz="1400" dirty="0" smtClean="0"/>
              <a:t>: redução no tempo de atendimento, maior satisfação do público, melhor aproveitamento do tempo dos agentes</a:t>
            </a:r>
          </a:p>
          <a:p>
            <a:r>
              <a:rPr lang="pt-BR" sz="1400" b="1" dirty="0" smtClean="0"/>
              <a:t>Canal de comunicação direto </a:t>
            </a:r>
            <a:r>
              <a:rPr lang="pt-BR" sz="1400" dirty="0" smtClean="0"/>
              <a:t>com o público: </a:t>
            </a:r>
          </a:p>
          <a:p>
            <a:pPr lvl="1"/>
            <a:r>
              <a:rPr lang="pt-BR" sz="1000" dirty="0" smtClean="0"/>
              <a:t>aprazamento</a:t>
            </a:r>
          </a:p>
          <a:p>
            <a:pPr lvl="1"/>
            <a:r>
              <a:rPr lang="pt-BR" sz="1000" dirty="0" smtClean="0"/>
              <a:t>conscientização efetiva sobre doenças, sintomas, vacinas, reações </a:t>
            </a:r>
            <a:r>
              <a:rPr lang="pt-BR" sz="1000" dirty="0" err="1" smtClean="0"/>
              <a:t>etc</a:t>
            </a:r>
            <a:endParaRPr lang="pt-BR" sz="1000" dirty="0" smtClean="0"/>
          </a:p>
          <a:p>
            <a:pPr lvl="1"/>
            <a:r>
              <a:rPr lang="pt-BR" sz="1000" dirty="0" smtClean="0"/>
              <a:t>avisos importantes</a:t>
            </a:r>
          </a:p>
          <a:p>
            <a:pPr lvl="1"/>
            <a:r>
              <a:rPr lang="pt-BR" sz="1000" dirty="0" smtClean="0"/>
              <a:t>combate às </a:t>
            </a:r>
            <a:r>
              <a:rPr lang="pt-BR" sz="1000" dirty="0" err="1" smtClean="0"/>
              <a:t>fake</a:t>
            </a:r>
            <a:r>
              <a:rPr lang="pt-BR" sz="1000" dirty="0" smtClean="0"/>
              <a:t> News</a:t>
            </a:r>
          </a:p>
          <a:p>
            <a:pPr lvl="1"/>
            <a:r>
              <a:rPr lang="pt-BR" sz="1000" dirty="0" smtClean="0"/>
              <a:t>campanhas</a:t>
            </a:r>
            <a:endParaRPr lang="pt-BR" sz="1400" dirty="0" smtClean="0"/>
          </a:p>
          <a:p>
            <a:pPr marL="0" indent="0">
              <a:buNone/>
            </a:pPr>
            <a:r>
              <a:rPr lang="pt-BR" sz="1400" dirty="0" smtClean="0"/>
              <a:t>		</a:t>
            </a:r>
          </a:p>
          <a:p>
            <a:pPr marL="0" indent="0">
              <a:buNone/>
            </a:pPr>
            <a:endParaRPr lang="pt-BR" sz="1400" b="1" dirty="0"/>
          </a:p>
          <a:p>
            <a:pPr marL="0" indent="0">
              <a:buNone/>
            </a:pPr>
            <a:endParaRPr lang="pt-BR" sz="1400" b="1" dirty="0" smtClean="0"/>
          </a:p>
          <a:p>
            <a:pPr marL="0" indent="0">
              <a:buNone/>
            </a:pPr>
            <a:endParaRPr lang="pt-BR" sz="1400" b="1" dirty="0"/>
          </a:p>
          <a:p>
            <a:pPr marL="0" indent="0" algn="ctr">
              <a:buNone/>
            </a:pPr>
            <a:r>
              <a:rPr lang="pt-BR" sz="1400" b="1" dirty="0" smtClean="0"/>
              <a:t>Maiores coberturas vacinais</a:t>
            </a:r>
            <a:endParaRPr lang="pt-BR" sz="1400" b="1" dirty="0"/>
          </a:p>
        </p:txBody>
      </p:sp>
      <p:sp>
        <p:nvSpPr>
          <p:cNvPr id="45" name="Triângulo isósceles 44"/>
          <p:cNvSpPr/>
          <p:nvPr/>
        </p:nvSpPr>
        <p:spPr>
          <a:xfrm rot="10800000">
            <a:off x="588969" y="5590224"/>
            <a:ext cx="497651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8" name="Picture 8" descr="Imagem relaciona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1" r="17096"/>
          <a:stretch/>
        </p:blipFill>
        <p:spPr bwMode="auto">
          <a:xfrm>
            <a:off x="1901053" y="4423967"/>
            <a:ext cx="990600" cy="88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scanner codigo de barra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04" y="4436546"/>
            <a:ext cx="1144816" cy="8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m para gps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6"/>
          <a:stretch/>
        </p:blipFill>
        <p:spPr bwMode="auto">
          <a:xfrm>
            <a:off x="6509895" y="4322875"/>
            <a:ext cx="1124273" cy="10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riângulo isósceles 48"/>
          <p:cNvSpPr/>
          <p:nvPr/>
        </p:nvSpPr>
        <p:spPr>
          <a:xfrm rot="10800000">
            <a:off x="2147528" y="5590224"/>
            <a:ext cx="497651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rot="10800000">
            <a:off x="3706087" y="5590224"/>
            <a:ext cx="497651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rot="10800000">
            <a:off x="5264646" y="5590224"/>
            <a:ext cx="497651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rot="10800000">
            <a:off x="6823206" y="5590224"/>
            <a:ext cx="497651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34" name="Picture 14" descr="Imagem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430" y="1161151"/>
            <a:ext cx="516816" cy="51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4793471" y="5922568"/>
            <a:ext cx="1440000" cy="70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</a:rPr>
              <a:t>Nenhuma necessidade de formulários, documentos ou números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234912" y="5922568"/>
            <a:ext cx="1440000" cy="706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</a:rPr>
              <a:t>Controle e rastreamento do uso dos estoques vacinais em tempo real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17794" y="5922568"/>
            <a:ext cx="1440000" cy="702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</a:rPr>
              <a:t>Facilidade de acesso, atualização e confiabilidade dos dados cadastrais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6352031" y="5922568"/>
            <a:ext cx="1440000" cy="70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chemeClr val="tx1"/>
                </a:solidFill>
              </a:rPr>
              <a:t>Localização dos postos mais próximos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1676353" y="5922568"/>
            <a:ext cx="1440000" cy="70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smtClean="0">
                <a:solidFill>
                  <a:schemeClr val="tx1"/>
                </a:solidFill>
              </a:rPr>
              <a:t>Aprazamento e avisos importantes para responsáveis e dependentes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0" y="0"/>
            <a:ext cx="12188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Solução Inovadora Proposta: </a:t>
            </a:r>
            <a:r>
              <a:rPr lang="pt-BR" dirty="0" err="1" smtClean="0"/>
              <a:t>Vacinit</a:t>
            </a:r>
            <a:endParaRPr lang="pt-BR" dirty="0"/>
          </a:p>
        </p:txBody>
      </p:sp>
      <p:sp>
        <p:nvSpPr>
          <p:cNvPr id="61" name="Triângulo isósceles 60"/>
          <p:cNvSpPr/>
          <p:nvPr/>
        </p:nvSpPr>
        <p:spPr>
          <a:xfrm rot="10800000">
            <a:off x="9625865" y="5206091"/>
            <a:ext cx="1187679" cy="180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2" name="Picture 4" descr="Resultado de imagem para leitura de digitai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9"/>
          <a:stretch/>
        </p:blipFill>
        <p:spPr bwMode="auto">
          <a:xfrm>
            <a:off x="4851987" y="4309491"/>
            <a:ext cx="1322969" cy="11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/>
          <p:cNvSpPr/>
          <p:nvPr/>
        </p:nvSpPr>
        <p:spPr>
          <a:xfrm>
            <a:off x="684210" y="695862"/>
            <a:ext cx="2901096" cy="914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smtClean="0"/>
              <a:t>Notificação do cidadão</a:t>
            </a:r>
            <a:endParaRPr lang="pt-BR" sz="1800" dirty="0"/>
          </a:p>
        </p:txBody>
      </p:sp>
      <p:sp>
        <p:nvSpPr>
          <p:cNvPr id="8" name="Divisa 7"/>
          <p:cNvSpPr/>
          <p:nvPr/>
        </p:nvSpPr>
        <p:spPr>
          <a:xfrm>
            <a:off x="3342444" y="695862"/>
            <a:ext cx="3008545" cy="914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smtClean="0"/>
              <a:t>Localização dos </a:t>
            </a:r>
            <a:r>
              <a:rPr lang="pt-BR" sz="1800" dirty="0"/>
              <a:t>p</a:t>
            </a:r>
            <a:r>
              <a:rPr lang="pt-BR" sz="1800" dirty="0" smtClean="0"/>
              <a:t>ostos próximos</a:t>
            </a:r>
            <a:endParaRPr lang="pt-BR" sz="1800" dirty="0"/>
          </a:p>
        </p:txBody>
      </p:sp>
      <p:sp>
        <p:nvSpPr>
          <p:cNvPr id="9" name="Divisa 8"/>
          <p:cNvSpPr/>
          <p:nvPr/>
        </p:nvSpPr>
        <p:spPr>
          <a:xfrm>
            <a:off x="6071656" y="695862"/>
            <a:ext cx="3008545" cy="914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smtClean="0"/>
              <a:t>Identificação digital</a:t>
            </a:r>
          </a:p>
          <a:p>
            <a:pPr algn="ctr"/>
            <a:r>
              <a:rPr lang="pt-BR" sz="1800" dirty="0" smtClean="0"/>
              <a:t>e atualização cadastral</a:t>
            </a:r>
            <a:endParaRPr lang="pt-BR" sz="1800" dirty="0"/>
          </a:p>
        </p:txBody>
      </p:sp>
      <p:sp>
        <p:nvSpPr>
          <p:cNvPr id="10" name="Divisa 9"/>
          <p:cNvSpPr/>
          <p:nvPr/>
        </p:nvSpPr>
        <p:spPr>
          <a:xfrm>
            <a:off x="8800866" y="695862"/>
            <a:ext cx="3008545" cy="914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smtClean="0"/>
              <a:t>Vacinação</a:t>
            </a:r>
            <a:endParaRPr lang="pt-BR" sz="1800" dirty="0"/>
          </a:p>
        </p:txBody>
      </p:sp>
      <p:sp>
        <p:nvSpPr>
          <p:cNvPr id="17" name="Pentágono 16"/>
          <p:cNvSpPr/>
          <p:nvPr/>
        </p:nvSpPr>
        <p:spPr>
          <a:xfrm>
            <a:off x="684209" y="5913332"/>
            <a:ext cx="11125201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smtClean="0"/>
              <a:t>Gestão dos Estoques Vacinais</a:t>
            </a:r>
            <a:endParaRPr lang="pt-BR" sz="1800" dirty="0"/>
          </a:p>
        </p:txBody>
      </p:sp>
      <p:sp>
        <p:nvSpPr>
          <p:cNvPr id="18" name="Pentágono 17"/>
          <p:cNvSpPr/>
          <p:nvPr/>
        </p:nvSpPr>
        <p:spPr>
          <a:xfrm>
            <a:off x="684210" y="4849109"/>
            <a:ext cx="11125200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smtClean="0"/>
              <a:t>Relatórios Analíticos</a:t>
            </a:r>
            <a:endParaRPr lang="pt-BR" sz="1800" dirty="0"/>
          </a:p>
        </p:txBody>
      </p:sp>
      <p:grpSp>
        <p:nvGrpSpPr>
          <p:cNvPr id="3" name="Grupo 2"/>
          <p:cNvGrpSpPr/>
          <p:nvPr/>
        </p:nvGrpSpPr>
        <p:grpSpPr>
          <a:xfrm>
            <a:off x="3275012" y="1610262"/>
            <a:ext cx="5517442" cy="3418938"/>
            <a:chOff x="3275012" y="1295400"/>
            <a:chExt cx="5517442" cy="3909827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8792454" y="1319027"/>
              <a:ext cx="0" cy="388620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6018212" y="1295400"/>
              <a:ext cx="0" cy="388620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>
              <a:off x="3275012" y="1295400"/>
              <a:ext cx="0" cy="388620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684209" y="1630924"/>
            <a:ext cx="2441129" cy="114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u="sng" dirty="0" smtClean="0"/>
              <a:t>Aprazamento</a:t>
            </a:r>
            <a:r>
              <a:rPr lang="pt-BR" sz="1400" dirty="0" smtClean="0"/>
              <a:t>: é enviada </a:t>
            </a:r>
            <a:r>
              <a:rPr lang="pt-BR" sz="1400" b="1" dirty="0" smtClean="0"/>
              <a:t>notificação via mobile </a:t>
            </a:r>
            <a:r>
              <a:rPr lang="pt-BR" sz="1400" b="1" dirty="0" err="1" smtClean="0"/>
              <a:t>app</a:t>
            </a:r>
            <a:endParaRPr lang="pt-BR" sz="1400" b="1" dirty="0" smtClean="0"/>
          </a:p>
          <a:p>
            <a:pPr marL="285750" indent="-285750">
              <a:buFontTx/>
              <a:buChar char="-"/>
            </a:pPr>
            <a:endParaRPr lang="pt-BR" sz="1400" b="1" dirty="0" smtClean="0"/>
          </a:p>
          <a:p>
            <a:pPr marL="285750" indent="-285750">
              <a:buFontTx/>
              <a:buChar char="-"/>
            </a:pPr>
            <a:r>
              <a:rPr lang="pt-BR" sz="1400" b="1" dirty="0" smtClean="0"/>
              <a:t>Link</a:t>
            </a:r>
            <a:r>
              <a:rPr lang="pt-BR" sz="1400" dirty="0" smtClean="0"/>
              <a:t> na notificação para </a:t>
            </a:r>
            <a:r>
              <a:rPr lang="pt-BR" sz="1400" b="1" dirty="0" smtClean="0"/>
              <a:t>conteúdo informativo </a:t>
            </a:r>
            <a:r>
              <a:rPr lang="pt-BR" sz="1400" dirty="0" smtClean="0"/>
              <a:t>– vídeos e textos (</a:t>
            </a:r>
            <a:r>
              <a:rPr lang="pt-BR" sz="1400" dirty="0" err="1" smtClean="0"/>
              <a:t>contra-indicações</a:t>
            </a:r>
            <a:r>
              <a:rPr lang="pt-BR" sz="1400" dirty="0" smtClean="0"/>
              <a:t>, benefícios, reações adversas </a:t>
            </a:r>
            <a:r>
              <a:rPr lang="pt-BR" sz="1400" dirty="0" err="1" smtClean="0"/>
              <a:t>etc</a:t>
            </a:r>
            <a:r>
              <a:rPr lang="pt-BR" sz="1400" dirty="0"/>
              <a:t>)</a:t>
            </a:r>
            <a:endParaRPr lang="pt-BR" sz="1400" dirty="0" smtClean="0"/>
          </a:p>
        </p:txBody>
      </p:sp>
      <p:sp>
        <p:nvSpPr>
          <p:cNvPr id="27" name="CaixaDeTexto 26"/>
          <p:cNvSpPr txBox="1"/>
          <p:nvPr/>
        </p:nvSpPr>
        <p:spPr>
          <a:xfrm>
            <a:off x="3283424" y="1630924"/>
            <a:ext cx="2658587" cy="114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Através do </a:t>
            </a:r>
            <a:r>
              <a:rPr lang="pt-BR" sz="1400" dirty="0" err="1"/>
              <a:t>georreferenciamento</a:t>
            </a:r>
            <a:r>
              <a:rPr lang="pt-BR" sz="1400" dirty="0"/>
              <a:t> e do controle de estoques vacinais, o cidadão localiza o posto mais </a:t>
            </a:r>
            <a:r>
              <a:rPr lang="pt-BR" sz="1400" dirty="0" smtClean="0"/>
              <a:t>próximo que possui a vacina indicada em estoque</a:t>
            </a:r>
            <a:endParaRPr lang="pt-BR" sz="1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6020910" y="1630924"/>
            <a:ext cx="2588104" cy="114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 smtClean="0"/>
              <a:t>O agente identifica o cidadão (pela digital no </a:t>
            </a:r>
            <a:r>
              <a:rPr lang="pt-BR" sz="1400" dirty="0" err="1" smtClean="0"/>
              <a:t>app</a:t>
            </a:r>
            <a:r>
              <a:rPr lang="pt-BR" sz="1400" dirty="0" smtClean="0"/>
              <a:t> do celular) e verifica as vacinas pendentes/aplicáveis que estão em estoque</a:t>
            </a:r>
          </a:p>
          <a:p>
            <a:pPr marL="285750" indent="-285750">
              <a:buFontTx/>
              <a:buChar char="-"/>
            </a:pPr>
            <a:r>
              <a:rPr lang="pt-BR" sz="1400" dirty="0" smtClean="0"/>
              <a:t>O agente tem a o possibilidade de confirmar/ajustar os dados cadastrais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8800866" y="1630923"/>
            <a:ext cx="2582389" cy="1427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 smtClean="0"/>
              <a:t>O agente registra </a:t>
            </a:r>
            <a:r>
              <a:rPr lang="pt-BR" sz="1400" dirty="0"/>
              <a:t>a </a:t>
            </a:r>
            <a:r>
              <a:rPr lang="pt-BR" sz="1400" dirty="0" smtClean="0"/>
              <a:t>vacina aplicada pelo código de barras/QR, associando a(s) vacina(s) e lote(s) ao cidadão</a:t>
            </a:r>
          </a:p>
          <a:p>
            <a:pPr marL="285750" indent="-285750">
              <a:buFontTx/>
              <a:buChar char="-"/>
            </a:pPr>
            <a:r>
              <a:rPr lang="pt-BR" sz="1400" dirty="0" err="1" smtClean="0"/>
              <a:t>Automaticamento</a:t>
            </a:r>
            <a:r>
              <a:rPr lang="pt-BR" sz="1400" dirty="0" smtClean="0"/>
              <a:t>, o </a:t>
            </a:r>
            <a:r>
              <a:rPr lang="pt-BR" sz="1400" dirty="0" err="1" smtClean="0"/>
              <a:t>app</a:t>
            </a:r>
            <a:r>
              <a:rPr lang="pt-BR" sz="1400" dirty="0" smtClean="0"/>
              <a:t> dá a baixa no estoque vacinal</a:t>
            </a:r>
            <a:endParaRPr lang="pt-BR" sz="1400" dirty="0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60" y="3620796"/>
            <a:ext cx="1363997" cy="10261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5" name="Grupo 14"/>
          <p:cNvGrpSpPr/>
          <p:nvPr/>
        </p:nvGrpSpPr>
        <p:grpSpPr>
          <a:xfrm>
            <a:off x="4297299" y="3628212"/>
            <a:ext cx="1098834" cy="1098834"/>
            <a:chOff x="4066312" y="3471762"/>
            <a:chExt cx="1098834" cy="1098834"/>
          </a:xfrm>
        </p:grpSpPr>
        <p:grpSp>
          <p:nvGrpSpPr>
            <p:cNvPr id="14" name="Grupo 13"/>
            <p:cNvGrpSpPr/>
            <p:nvPr/>
          </p:nvGrpSpPr>
          <p:grpSpPr>
            <a:xfrm>
              <a:off x="4066312" y="3471762"/>
              <a:ext cx="1098834" cy="1098834"/>
              <a:chOff x="4066312" y="3471762"/>
              <a:chExt cx="1098834" cy="1098834"/>
            </a:xfrm>
          </p:grpSpPr>
          <p:pic>
            <p:nvPicPr>
              <p:cNvPr id="31" name="Imagem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6312" y="3471762"/>
                <a:ext cx="1098834" cy="109883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5" name="Imagem 34"/>
              <p:cNvPicPr>
                <a:picLocks noChangeAspect="1"/>
              </p:cNvPicPr>
              <p:nvPr/>
            </p:nvPicPr>
            <p:blipFill rotWithShape="1">
              <a:blip r:embed="rId4"/>
              <a:srcRect l="40623" t="38881" r="44374" b="34432"/>
              <a:stretch/>
            </p:blipFill>
            <p:spPr>
              <a:xfrm>
                <a:off x="4850680" y="3471762"/>
                <a:ext cx="314466" cy="314466"/>
              </a:xfrm>
              <a:prstGeom prst="rect">
                <a:avLst/>
              </a:prstGeom>
            </p:spPr>
          </p:pic>
        </p:grpSp>
        <p:pic>
          <p:nvPicPr>
            <p:cNvPr id="33" name="Imagem 32"/>
            <p:cNvPicPr>
              <a:picLocks noChangeAspect="1"/>
            </p:cNvPicPr>
            <p:nvPr/>
          </p:nvPicPr>
          <p:blipFill rotWithShape="1">
            <a:blip r:embed="rId5"/>
            <a:srcRect l="50000" t="34433" r="34078" b="22808"/>
            <a:stretch/>
          </p:blipFill>
          <p:spPr>
            <a:xfrm>
              <a:off x="4425246" y="3770070"/>
              <a:ext cx="378341" cy="571255"/>
            </a:xfrm>
            <a:prstGeom prst="rect">
              <a:avLst/>
            </a:prstGeom>
          </p:spPr>
        </p:pic>
      </p:grpSp>
      <p:sp>
        <p:nvSpPr>
          <p:cNvPr id="36" name="CaixaDeTexto 35"/>
          <p:cNvSpPr txBox="1"/>
          <p:nvPr/>
        </p:nvSpPr>
        <p:spPr>
          <a:xfrm>
            <a:off x="684209" y="5322627"/>
            <a:ext cx="10896603" cy="576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 smtClean="0"/>
              <a:t>Mapa </a:t>
            </a:r>
            <a:r>
              <a:rPr lang="pt-BR" sz="1400" dirty="0"/>
              <a:t>de calor </a:t>
            </a:r>
            <a:r>
              <a:rPr lang="pt-BR" sz="1400" dirty="0" smtClean="0"/>
              <a:t>estratificado por vacinas, regiões</a:t>
            </a:r>
            <a:endParaRPr lang="pt-BR" sz="1400" dirty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Efetividade das campanhas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</p:txBody>
      </p:sp>
      <p:pic>
        <p:nvPicPr>
          <p:cNvPr id="37" name="Picture 10" descr="Resultado de imagem para scanner codigo de barr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793" y="3620796"/>
            <a:ext cx="1366690" cy="102614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40"/>
          <p:cNvSpPr txBox="1"/>
          <p:nvPr/>
        </p:nvSpPr>
        <p:spPr>
          <a:xfrm>
            <a:off x="684209" y="6384837"/>
            <a:ext cx="10896603" cy="473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 smtClean="0"/>
              <a:t>Acompanhamento em tempo real do uso dos estoques vacinais em cada postos de saúde</a:t>
            </a:r>
          </a:p>
          <a:p>
            <a:pPr marL="285750" indent="-285750">
              <a:buFontTx/>
              <a:buChar char="-"/>
            </a:pPr>
            <a:r>
              <a:rPr lang="pt-BR" sz="1400" dirty="0" smtClean="0"/>
              <a:t>Previsão de demanda por posto</a:t>
            </a:r>
            <a:endParaRPr lang="pt-BR" sz="1400" dirty="0"/>
          </a:p>
        </p:txBody>
      </p:sp>
      <p:pic>
        <p:nvPicPr>
          <p:cNvPr id="7172" name="Picture 4" descr="Resultado de imagem para leitura de digitai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9"/>
          <a:stretch/>
        </p:blipFill>
        <p:spPr bwMode="auto">
          <a:xfrm>
            <a:off x="6914444" y="3620796"/>
            <a:ext cx="1322969" cy="11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ângulo 41"/>
          <p:cNvSpPr/>
          <p:nvPr/>
        </p:nvSpPr>
        <p:spPr>
          <a:xfrm>
            <a:off x="0" y="0"/>
            <a:ext cx="12188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Fluxo de Utilização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89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deModelTheme-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15133</TotalTime>
  <Words>514</Words>
  <Application>Microsoft Office PowerPoint</Application>
  <PresentationFormat>Personalizar</PresentationFormat>
  <Paragraphs>103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Proposta Inovadora  Saúde</vt:lpstr>
      <vt:lpstr>Apresentação do PowerPoint</vt:lpstr>
      <vt:lpstr>O que os cidadãos pensam sobre a vacinação?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Fernando Costa Moreira</cp:lastModifiedBy>
  <cp:revision>140</cp:revision>
  <dcterms:created xsi:type="dcterms:W3CDTF">2013-09-12T13:05:01Z</dcterms:created>
  <dcterms:modified xsi:type="dcterms:W3CDTF">2018-08-26T13:12:45Z</dcterms:modified>
</cp:coreProperties>
</file>